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4"/>
  </p:sldMasterIdLst>
  <p:notesMasterIdLst>
    <p:notesMasterId r:id="rId30"/>
  </p:notesMasterIdLst>
  <p:sldIdLst>
    <p:sldId id="304" r:id="rId5"/>
    <p:sldId id="311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71" r:id="rId14"/>
    <p:sldId id="373" r:id="rId15"/>
    <p:sldId id="378" r:id="rId16"/>
    <p:sldId id="347" r:id="rId17"/>
    <p:sldId id="377" r:id="rId18"/>
    <p:sldId id="345" r:id="rId19"/>
    <p:sldId id="348" r:id="rId20"/>
    <p:sldId id="386" r:id="rId21"/>
    <p:sldId id="366" r:id="rId22"/>
    <p:sldId id="367" r:id="rId23"/>
    <p:sldId id="368" r:id="rId24"/>
    <p:sldId id="365" r:id="rId25"/>
    <p:sldId id="346" r:id="rId26"/>
    <p:sldId id="351" r:id="rId27"/>
    <p:sldId id="370" r:id="rId28"/>
    <p:sldId id="305" r:id="rId29"/>
  </p:sldIdLst>
  <p:sldSz cx="9144000" cy="6858000" type="screen4x3"/>
  <p:notesSz cx="6973888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F6"/>
    <a:srgbClr val="C9D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03" autoAdjust="0"/>
  </p:normalViewPr>
  <p:slideViewPr>
    <p:cSldViewPr>
      <p:cViewPr varScale="1">
        <p:scale>
          <a:sx n="87" d="100"/>
          <a:sy n="87" d="100"/>
        </p:scale>
        <p:origin x="-61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gridSpacing cx="182880" cy="18288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Netflix Bitrate Ladder, 2010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4450">
              <a:noFill/>
            </a:ln>
          </c:spPr>
          <c:xVal>
            <c:numRef>
              <c:f>Sheet1!$A$2:$A$11</c:f>
              <c:numCache>
                <c:formatCode>General</c:formatCode>
                <c:ptCount val="10"/>
                <c:pt idx="0">
                  <c:v>235</c:v>
                </c:pt>
                <c:pt idx="1">
                  <c:v>375</c:v>
                </c:pt>
                <c:pt idx="2">
                  <c:v>560</c:v>
                </c:pt>
                <c:pt idx="3">
                  <c:v>750</c:v>
                </c:pt>
                <c:pt idx="4">
                  <c:v>1050</c:v>
                </c:pt>
                <c:pt idx="5">
                  <c:v>1750</c:v>
                </c:pt>
                <c:pt idx="6">
                  <c:v>2350</c:v>
                </c:pt>
                <c:pt idx="7">
                  <c:v>3000</c:v>
                </c:pt>
                <c:pt idx="8">
                  <c:v>4300</c:v>
                </c:pt>
                <c:pt idx="9">
                  <c:v>5800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320</c:v>
                </c:pt>
                <c:pt idx="1">
                  <c:v>384</c:v>
                </c:pt>
                <c:pt idx="2">
                  <c:v>512</c:v>
                </c:pt>
                <c:pt idx="3">
                  <c:v>512</c:v>
                </c:pt>
                <c:pt idx="4">
                  <c:v>640</c:v>
                </c:pt>
                <c:pt idx="5">
                  <c:v>720</c:v>
                </c:pt>
                <c:pt idx="6">
                  <c:v>1280</c:v>
                </c:pt>
                <c:pt idx="7">
                  <c:v>1280</c:v>
                </c:pt>
                <c:pt idx="8">
                  <c:v>1920</c:v>
                </c:pt>
                <c:pt idx="9">
                  <c:v>1920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091584"/>
        <c:axId val="106092160"/>
      </c:scatterChart>
      <c:valAx>
        <c:axId val="10609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Bitrate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092160"/>
        <c:crosses val="autoZero"/>
        <c:crossBetween val="midCat"/>
      </c:valAx>
      <c:valAx>
        <c:axId val="106092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Horizontal</a:t>
                </a:r>
                <a:r>
                  <a:rPr lang="en-US" baseline="0" dirty="0" smtClean="0"/>
                  <a:t> Resolution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091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5376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5376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3B2160E1-3477-4C75-81B3-14B4E928E13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8500"/>
            <a:ext cx="4649788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421069"/>
            <a:ext cx="5579110" cy="4188381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0522"/>
            <a:ext cx="3022018" cy="46537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840522"/>
            <a:ext cx="3022018" cy="46537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44E0B2D8-D5E6-4B71-80D3-D9AC395F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9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2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9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4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1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8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0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3312F-FC6C-4415-9456-96153F4E2A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5"/>
            <a:ext cx="9144000" cy="1438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619" y="6172200"/>
            <a:ext cx="3504762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0080"/>
            <a:ext cx="7886700" cy="105156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3363" marR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 sz="2000"/>
            </a:lvl1pPr>
            <a:lvl2pPr marL="396875" marR="0" indent="-1635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Wingdings" panose="05000000000000000000" pitchFamily="2" charset="2"/>
              <a:buChar char="§"/>
              <a:tabLst/>
              <a:defRPr sz="1800"/>
            </a:lvl2pPr>
            <a:lvl3pPr marL="517525" marR="0" indent="-1206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630238" marR="0" indent="-1111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‐"/>
              <a:tabLst/>
              <a:defRPr sz="1200"/>
            </a:lvl4pPr>
            <a:lvl5pPr marL="801688" marR="0" indent="-1190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0080"/>
            <a:ext cx="788670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0080"/>
            <a:ext cx="788670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77585"/>
            <a:ext cx="3868340" cy="4992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53660"/>
            <a:ext cx="3868340" cy="383600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7585"/>
            <a:ext cx="3887391" cy="4992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53660"/>
            <a:ext cx="3887391" cy="383600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419725"/>
            <a:ext cx="9144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0080"/>
            <a:ext cx="788670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0600"/>
            <a:ext cx="2949178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0600"/>
            <a:ext cx="2949178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9144000" cy="871715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2035277 w 9144000"/>
              <a:gd name="connsiteY3" fmla="*/ 530942 h 533400"/>
              <a:gd name="connsiteX4" fmla="*/ 0 w 9144000"/>
              <a:gd name="connsiteY4" fmla="*/ 533400 h 533400"/>
              <a:gd name="connsiteX5" fmla="*/ 0 w 9144000"/>
              <a:gd name="connsiteY5" fmla="*/ 0 h 533400"/>
              <a:gd name="connsiteX0" fmla="*/ 0 w 9144000"/>
              <a:gd name="connsiteY0" fmla="*/ 0 h 869664"/>
              <a:gd name="connsiteX1" fmla="*/ 9144000 w 9144000"/>
              <a:gd name="connsiteY1" fmla="*/ 0 h 869664"/>
              <a:gd name="connsiteX2" fmla="*/ 9144000 w 9144000"/>
              <a:gd name="connsiteY2" fmla="*/ 533400 h 869664"/>
              <a:gd name="connsiteX3" fmla="*/ 2035277 w 9144000"/>
              <a:gd name="connsiteY3" fmla="*/ 530942 h 869664"/>
              <a:gd name="connsiteX4" fmla="*/ 0 w 9144000"/>
              <a:gd name="connsiteY4" fmla="*/ 869664 h 869664"/>
              <a:gd name="connsiteX5" fmla="*/ 0 w 9144000"/>
              <a:gd name="connsiteY5" fmla="*/ 0 h 869664"/>
              <a:gd name="connsiteX0" fmla="*/ 0 w 9144000"/>
              <a:gd name="connsiteY0" fmla="*/ 0 h 883232"/>
              <a:gd name="connsiteX1" fmla="*/ 9144000 w 9144000"/>
              <a:gd name="connsiteY1" fmla="*/ 0 h 883232"/>
              <a:gd name="connsiteX2" fmla="*/ 9144000 w 9144000"/>
              <a:gd name="connsiteY2" fmla="*/ 533400 h 883232"/>
              <a:gd name="connsiteX3" fmla="*/ 2035277 w 9144000"/>
              <a:gd name="connsiteY3" fmla="*/ 530942 h 883232"/>
              <a:gd name="connsiteX4" fmla="*/ 0 w 9144000"/>
              <a:gd name="connsiteY4" fmla="*/ 869664 h 883232"/>
              <a:gd name="connsiteX5" fmla="*/ 0 w 9144000"/>
              <a:gd name="connsiteY5" fmla="*/ 0 h 883232"/>
              <a:gd name="connsiteX0" fmla="*/ 0 w 9144000"/>
              <a:gd name="connsiteY0" fmla="*/ 0 h 888857"/>
              <a:gd name="connsiteX1" fmla="*/ 9144000 w 9144000"/>
              <a:gd name="connsiteY1" fmla="*/ 0 h 888857"/>
              <a:gd name="connsiteX2" fmla="*/ 9144000 w 9144000"/>
              <a:gd name="connsiteY2" fmla="*/ 533400 h 888857"/>
              <a:gd name="connsiteX3" fmla="*/ 2035277 w 9144000"/>
              <a:gd name="connsiteY3" fmla="*/ 530942 h 888857"/>
              <a:gd name="connsiteX4" fmla="*/ 0 w 9144000"/>
              <a:gd name="connsiteY4" fmla="*/ 869664 h 888857"/>
              <a:gd name="connsiteX5" fmla="*/ 0 w 9144000"/>
              <a:gd name="connsiteY5" fmla="*/ 0 h 888857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92995"/>
              <a:gd name="connsiteX1" fmla="*/ 9144000 w 9144000"/>
              <a:gd name="connsiteY1" fmla="*/ 0 h 892995"/>
              <a:gd name="connsiteX2" fmla="*/ 9144000 w 9144000"/>
              <a:gd name="connsiteY2" fmla="*/ 533400 h 892995"/>
              <a:gd name="connsiteX3" fmla="*/ 1681316 w 9144000"/>
              <a:gd name="connsiteY3" fmla="*/ 643030 h 892995"/>
              <a:gd name="connsiteX4" fmla="*/ 0 w 9144000"/>
              <a:gd name="connsiteY4" fmla="*/ 869664 h 892995"/>
              <a:gd name="connsiteX5" fmla="*/ 0 w 9144000"/>
              <a:gd name="connsiteY5" fmla="*/ 0 h 892995"/>
              <a:gd name="connsiteX0" fmla="*/ 0 w 9144000"/>
              <a:gd name="connsiteY0" fmla="*/ 0 h 871517"/>
              <a:gd name="connsiteX1" fmla="*/ 9144000 w 9144000"/>
              <a:gd name="connsiteY1" fmla="*/ 0 h 871517"/>
              <a:gd name="connsiteX2" fmla="*/ 9144000 w 9144000"/>
              <a:gd name="connsiteY2" fmla="*/ 533400 h 871517"/>
              <a:gd name="connsiteX3" fmla="*/ 1681316 w 9144000"/>
              <a:gd name="connsiteY3" fmla="*/ 643030 h 871517"/>
              <a:gd name="connsiteX4" fmla="*/ 0 w 9144000"/>
              <a:gd name="connsiteY4" fmla="*/ 869664 h 871517"/>
              <a:gd name="connsiteX5" fmla="*/ 0 w 9144000"/>
              <a:gd name="connsiteY5" fmla="*/ 0 h 871517"/>
              <a:gd name="connsiteX0" fmla="*/ 0 w 9144000"/>
              <a:gd name="connsiteY0" fmla="*/ 0 h 872749"/>
              <a:gd name="connsiteX1" fmla="*/ 9144000 w 9144000"/>
              <a:gd name="connsiteY1" fmla="*/ 0 h 872749"/>
              <a:gd name="connsiteX2" fmla="*/ 9144000 w 9144000"/>
              <a:gd name="connsiteY2" fmla="*/ 533400 h 872749"/>
              <a:gd name="connsiteX3" fmla="*/ 1687215 w 9144000"/>
              <a:gd name="connsiteY3" fmla="*/ 696124 h 872749"/>
              <a:gd name="connsiteX4" fmla="*/ 0 w 9144000"/>
              <a:gd name="connsiteY4" fmla="*/ 869664 h 872749"/>
              <a:gd name="connsiteX5" fmla="*/ 0 w 9144000"/>
              <a:gd name="connsiteY5" fmla="*/ 0 h 872749"/>
              <a:gd name="connsiteX0" fmla="*/ 0 w 9144000"/>
              <a:gd name="connsiteY0" fmla="*/ 0 h 871184"/>
              <a:gd name="connsiteX1" fmla="*/ 9144000 w 9144000"/>
              <a:gd name="connsiteY1" fmla="*/ 0 h 871184"/>
              <a:gd name="connsiteX2" fmla="*/ 9144000 w 9144000"/>
              <a:gd name="connsiteY2" fmla="*/ 533400 h 871184"/>
              <a:gd name="connsiteX3" fmla="*/ 5203231 w 9144000"/>
              <a:gd name="connsiteY3" fmla="*/ 572236 h 871184"/>
              <a:gd name="connsiteX4" fmla="*/ 1687215 w 9144000"/>
              <a:gd name="connsiteY4" fmla="*/ 696124 h 871184"/>
              <a:gd name="connsiteX5" fmla="*/ 0 w 9144000"/>
              <a:gd name="connsiteY5" fmla="*/ 869664 h 871184"/>
              <a:gd name="connsiteX6" fmla="*/ 0 w 9144000"/>
              <a:gd name="connsiteY6" fmla="*/ 0 h 871184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715"/>
              <a:gd name="connsiteX1" fmla="*/ 9144000 w 9144000"/>
              <a:gd name="connsiteY1" fmla="*/ 0 h 871715"/>
              <a:gd name="connsiteX2" fmla="*/ 9144000 w 9144000"/>
              <a:gd name="connsiteY2" fmla="*/ 533400 h 871715"/>
              <a:gd name="connsiteX3" fmla="*/ 5209130 w 9144000"/>
              <a:gd name="connsiteY3" fmla="*/ 530941 h 871715"/>
              <a:gd name="connsiteX4" fmla="*/ 1687215 w 9144000"/>
              <a:gd name="connsiteY4" fmla="*/ 696124 h 871715"/>
              <a:gd name="connsiteX5" fmla="*/ 0 w 9144000"/>
              <a:gd name="connsiteY5" fmla="*/ 869664 h 871715"/>
              <a:gd name="connsiteX6" fmla="*/ 0 w 9144000"/>
              <a:gd name="connsiteY6" fmla="*/ 0 h 87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71715">
                <a:moveTo>
                  <a:pt x="0" y="0"/>
                </a:moveTo>
                <a:lnTo>
                  <a:pt x="9144000" y="0"/>
                </a:lnTo>
                <a:lnTo>
                  <a:pt x="9144000" y="533400"/>
                </a:lnTo>
                <a:lnTo>
                  <a:pt x="5209130" y="530941"/>
                </a:lnTo>
                <a:cubicBezTo>
                  <a:pt x="3966333" y="558062"/>
                  <a:pt x="2546736" y="605001"/>
                  <a:pt x="1687215" y="696124"/>
                </a:cubicBezTo>
                <a:cubicBezTo>
                  <a:pt x="827694" y="787247"/>
                  <a:pt x="351011" y="887362"/>
                  <a:pt x="0" y="8696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39748"/>
            <a:ext cx="7886700" cy="1050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1219-F1A6-45DB-AC14-EC23E6903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74231" y="76200"/>
            <a:ext cx="3595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Institute for Telecommunication Sciences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1"/>
            <a:ext cx="548640" cy="545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8616"/>
            <a:ext cx="631803" cy="64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82" y="86074"/>
            <a:ext cx="2020613" cy="3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Calibri" panose="020F0502020204030204" pitchFamily="34" charset="0"/>
        <a:buChar char="●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96875" indent="-1635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7525" indent="-1206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30238" indent="-111125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‐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01688" indent="-11906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co.com/c/en/us/solutions/collateral/service-provider/ip-ngn-ip-next-generation-network/white_paper_c11-481360.html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Is No-Reference Model Development Failing?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Margaret H. Pinson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Perspective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Work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F8BBC-2738-4703-B859-3B168E81CDE1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606" y="3734081"/>
            <a:ext cx="153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Original video</a:t>
            </a:r>
            <a:endParaRPr lang="en-US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61576" y="3393995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021749" y="2974140"/>
            <a:ext cx="1828800" cy="1103282"/>
            <a:chOff x="4572000" y="4611718"/>
            <a:chExt cx="1828800" cy="1103282"/>
          </a:xfrm>
        </p:grpSpPr>
        <p:sp>
          <p:nvSpPr>
            <p:cNvPr id="14" name="Cloud 13"/>
            <p:cNvSpPr/>
            <p:nvPr/>
          </p:nvSpPr>
          <p:spPr>
            <a:xfrm>
              <a:off x="4572000" y="4611718"/>
              <a:ext cx="1828800" cy="1103282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7915" y="4978693"/>
              <a:ext cx="1536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Impairments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5033435" y="3393995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18776" y="4498774"/>
            <a:ext cx="2255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Focus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73719" y="4162095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Image result for picture eye public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51" y="2936795"/>
            <a:ext cx="137409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ilm public do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3" y="2870231"/>
            <a:ext cx="164811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07030" y="3128539"/>
            <a:ext cx="153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</a:t>
            </a:r>
            <a:endParaRPr lang="en-US" dirty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099062" y="3327431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39045" y="4178003"/>
            <a:ext cx="197723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blocking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9045" y="4482100"/>
            <a:ext cx="197723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blurring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39045" y="4786197"/>
            <a:ext cx="197723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jerky motion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39045" y="5090293"/>
            <a:ext cx="197723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edge angle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39045" y="3873906"/>
            <a:ext cx="197723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noise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93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/>
          <p:cNvSpPr/>
          <p:nvPr/>
        </p:nvSpPr>
        <p:spPr>
          <a:xfrm>
            <a:off x="2912572" y="5257800"/>
            <a:ext cx="1087928" cy="7661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2912572" y="3497116"/>
            <a:ext cx="1087928" cy="7661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2912572" y="2677801"/>
            <a:ext cx="1087928" cy="7661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>
            <a:off x="2846068" y="1880145"/>
            <a:ext cx="1087928" cy="7661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Experiment Design</a:t>
            </a:r>
            <a:br>
              <a:rPr lang="en-US" dirty="0" smtClean="0"/>
            </a:br>
            <a:r>
              <a:rPr lang="en-US" dirty="0" smtClean="0"/>
              <a:t>Impairment Focus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F8BBC-2738-4703-B859-3B168E81CDE1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2" descr="C:\Users\margaret\Documents\2016_projects\NR_Reference_Only_Metric\redkayak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1345"/>
            <a:ext cx="12192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garet\Documents\2016_projects\NR_Reference_Only_Metric\redkayak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17959"/>
            <a:ext cx="12192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garet\Documents\2016_projects\NR_Reference_Only_Metric\redkayak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64573"/>
            <a:ext cx="12192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garet\Documents\2016_projects\NR_Reference_Only_Metric\redkayak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12192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286000" y="2214245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3060859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6000" y="3907473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56007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2572" y="2045285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System 1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2572" y="2888839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System 2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2572" y="3735453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System 3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2572" y="5428680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System N</a:t>
            </a:r>
            <a:endParaRPr lang="en-US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00500" y="2210331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00500" y="3056945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00500" y="3903559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00500" y="5596786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27072" y="2041371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 1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27072" y="2884925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 2</a:t>
            </a:r>
            <a:endParaRPr lang="en-US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7072" y="3731539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 3</a:t>
            </a:r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7072" y="5424766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 N</a:t>
            </a:r>
            <a:endParaRPr lang="en-US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64526" y="4601088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20000" y="3977643"/>
            <a:ext cx="2345228" cy="99369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83350" y="4138234"/>
            <a:ext cx="21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compare codecs &amp; bitrates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39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Multiple Tests with Impairments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13</a:t>
            </a:fld>
            <a:endParaRPr lang="en-US"/>
          </a:p>
        </p:txBody>
      </p:sp>
      <p:pic>
        <p:nvPicPr>
          <p:cNvPr id="11266" name="Picture 2" descr="Image result for puzzle jigsaw in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72" y="1600200"/>
            <a:ext cx="60924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6138922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Genome Assembly, Keith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Bradnam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kbradnam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http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://www.slideshare.net/kbradnam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/>
              <a:t>Work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F8BBC-2738-4703-B859-3B168E81CDE1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3386" y="3713950"/>
            <a:ext cx="153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Original video</a:t>
            </a:r>
            <a:endParaRPr lang="en-US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460356" y="3373864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020529" y="2954009"/>
            <a:ext cx="1828800" cy="1103282"/>
            <a:chOff x="4572000" y="4611718"/>
            <a:chExt cx="1828800" cy="1103282"/>
          </a:xfrm>
        </p:grpSpPr>
        <p:sp>
          <p:nvSpPr>
            <p:cNvPr id="24" name="Cloud 23"/>
            <p:cNvSpPr/>
            <p:nvPr/>
          </p:nvSpPr>
          <p:spPr>
            <a:xfrm>
              <a:off x="4572000" y="4611718"/>
              <a:ext cx="1828800" cy="1103282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17915" y="4978693"/>
              <a:ext cx="1536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Impairments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5032215" y="3373864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71984" y="4483500"/>
            <a:ext cx="2255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Focus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26927" y="4146821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Picture 4" descr="Image result for picture eye public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31" y="2916664"/>
            <a:ext cx="137409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film public do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3" y="2850100"/>
            <a:ext cx="164811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7097842" y="33073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05810" y="3108408"/>
            <a:ext cx="153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</a:t>
            </a:r>
            <a:endParaRPr lang="en-US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13339" y="4268056"/>
            <a:ext cx="314198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coding complexity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13339" y="4569458"/>
            <a:ext cx="197723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bitrate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13339" y="4870860"/>
            <a:ext cx="197723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resolution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07792" y="5172262"/>
            <a:ext cx="197723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aesthetics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33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Multiple Tests with Scenes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6138922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Puzzle – separate pieces – color to your liking, © Debra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Hughes, http://www.shutterstock.com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0" name="Picture 2" descr="Image result for separate pie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1783080"/>
            <a:ext cx="38385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5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Content is Heterogeneous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16</a:t>
            </a:fld>
            <a:endParaRPr lang="en-US"/>
          </a:p>
        </p:txBody>
      </p:sp>
      <p:pic>
        <p:nvPicPr>
          <p:cNvPr id="13314" name="Picture 2" descr="Image result for many video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3080"/>
            <a:ext cx="8229600" cy="43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" y="6138922"/>
            <a:ext cx="804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51 ways to use web video to help your business grow, ©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Jomm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Fox,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OMM, https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://onemarketmedia.com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</a:t>
            </a:r>
            <a:r>
              <a:rPr lang="en-US" dirty="0" smtClean="0"/>
              <a:t>Quality is Tricky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Temporal quality changes</a:t>
            </a:r>
            <a:endParaRPr lang="en-US" dirty="0" smtClean="0"/>
          </a:p>
          <a:p>
            <a:pPr lvl="1"/>
            <a:r>
              <a:rPr lang="en-US" dirty="0" smtClean="0"/>
              <a:t>Scene cuts</a:t>
            </a:r>
          </a:p>
          <a:p>
            <a:pPr lvl="1"/>
            <a:r>
              <a:rPr lang="en-US" dirty="0" smtClean="0"/>
              <a:t>Fixed camera then pan or zoom</a:t>
            </a:r>
          </a:p>
          <a:p>
            <a:pPr lvl="1"/>
            <a:r>
              <a:rPr lang="en-US" dirty="0" smtClean="0"/>
              <a:t>Sudden motion</a:t>
            </a:r>
          </a:p>
          <a:p>
            <a:r>
              <a:rPr lang="en-US" dirty="0" smtClean="0"/>
              <a:t>Perceptual impact is a higher order problem</a:t>
            </a:r>
          </a:p>
          <a:p>
            <a:pPr lvl="1"/>
            <a:r>
              <a:rPr lang="en-US" dirty="0" smtClean="0"/>
              <a:t>Best understood with subjective testing</a:t>
            </a:r>
          </a:p>
          <a:p>
            <a:r>
              <a:rPr lang="en-US" dirty="0" smtClean="0"/>
              <a:t>NR metric useful without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8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Conclusions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&gt; 5 years old</a:t>
            </a:r>
          </a:p>
          <a:p>
            <a:r>
              <a:rPr lang="en-US" dirty="0" smtClean="0"/>
              <a:t>8 to 15 sec video sequences</a:t>
            </a:r>
          </a:p>
          <a:p>
            <a:r>
              <a:rPr lang="en-US" dirty="0" smtClean="0"/>
              <a:t>Scene cuts, temporal changes</a:t>
            </a:r>
          </a:p>
          <a:p>
            <a:r>
              <a:rPr lang="en-US" dirty="0" smtClean="0"/>
              <a:t>Accurately codec, bitrate</a:t>
            </a:r>
          </a:p>
          <a:p>
            <a:r>
              <a:rPr lang="en-US" dirty="0"/>
              <a:t>Minimal video content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/>
              <a:t>Globally, IP video traffic will be 82 percent of all consumer Internet </a:t>
            </a:r>
            <a:br>
              <a:rPr lang="en-US" dirty="0"/>
            </a:br>
            <a:r>
              <a:rPr lang="en-US" dirty="0"/>
              <a:t>traffic by 2020, up from 70 percent in </a:t>
            </a:r>
            <a:r>
              <a:rPr lang="en-US" dirty="0" smtClean="0"/>
              <a:t>2015.”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>
                <a:hlinkClick r:id="rId2"/>
              </a:rPr>
              <a:t>Cisco Visual Networking Index: Forecast and Methodology</a:t>
            </a:r>
            <a:r>
              <a:rPr lang="en-US" dirty="0" smtClean="0"/>
              <a:t>, 2015-2020 </a:t>
            </a:r>
            <a:r>
              <a:rPr lang="en-US" dirty="0"/>
              <a:t>White Paper.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5C625-20E9-4D88-A728-D3B6C11FE75B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5CE8-2F68-418B-9C84-68DFAD9143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&gt; 5 years old</a:t>
            </a:r>
          </a:p>
          <a:p>
            <a:r>
              <a:rPr lang="en-US" dirty="0" smtClean="0"/>
              <a:t>8 to 15 sec video sequences</a:t>
            </a:r>
          </a:p>
          <a:p>
            <a:r>
              <a:rPr lang="en-US" dirty="0" smtClean="0"/>
              <a:t>Scene cuts, temporal changes</a:t>
            </a:r>
          </a:p>
          <a:p>
            <a:r>
              <a:rPr lang="en-US" dirty="0" smtClean="0"/>
              <a:t>Accurately codec, bitrate</a:t>
            </a:r>
          </a:p>
          <a:p>
            <a:r>
              <a:rPr lang="en-US" dirty="0" smtClean="0"/>
              <a:t>Minimal video content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Video Coding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Video delivery has changed</a:t>
            </a:r>
          </a:p>
          <a:p>
            <a:r>
              <a:rPr lang="en-US" dirty="0" smtClean="0"/>
              <a:t>¼ to 3 sec video segments</a:t>
            </a:r>
          </a:p>
          <a:p>
            <a:r>
              <a:rPr lang="en-US" dirty="0" smtClean="0"/>
              <a:t>No scene cuts, temporal consistent</a:t>
            </a:r>
          </a:p>
          <a:p>
            <a:r>
              <a:rPr lang="en-US" dirty="0" smtClean="0"/>
              <a:t>Codecs homogeneous</a:t>
            </a:r>
          </a:p>
          <a:p>
            <a:r>
              <a:rPr lang="en-US" dirty="0" smtClean="0"/>
              <a:t>Video content heterogeneous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New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variety of videos</a:t>
            </a:r>
          </a:p>
          <a:p>
            <a:pPr lvl="1"/>
            <a:r>
              <a:rPr lang="en-US" dirty="0" smtClean="0"/>
              <a:t>Very short duration</a:t>
            </a:r>
          </a:p>
          <a:p>
            <a:pPr lvl="1"/>
            <a:r>
              <a:rPr lang="en-US" dirty="0" smtClean="0"/>
              <a:t>Internally consistent (like MPEG)</a:t>
            </a:r>
          </a:p>
          <a:p>
            <a:r>
              <a:rPr lang="en-US" dirty="0" smtClean="0"/>
              <a:t>Modern codec behavior</a:t>
            </a:r>
          </a:p>
          <a:p>
            <a:pPr lvl="1"/>
            <a:r>
              <a:rPr lang="en-US" dirty="0" smtClean="0"/>
              <a:t>Adaptive coding</a:t>
            </a:r>
          </a:p>
          <a:p>
            <a:pPr lvl="1"/>
            <a:r>
              <a:rPr lang="en-US" dirty="0" smtClean="0"/>
              <a:t>Bitrate </a:t>
            </a:r>
            <a:r>
              <a:rPr lang="en-US" dirty="0" smtClean="0">
                <a:sym typeface="Wingdings" panose="05000000000000000000" pitchFamily="2" charset="2"/>
              </a:rPr>
              <a:t> resolution</a:t>
            </a:r>
            <a:endParaRPr lang="en-US" dirty="0" smtClean="0"/>
          </a:p>
          <a:p>
            <a:r>
              <a:rPr lang="en-US" dirty="0" smtClean="0"/>
              <a:t>No network errors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loud 32"/>
          <p:cNvSpPr/>
          <p:nvPr/>
        </p:nvSpPr>
        <p:spPr>
          <a:xfrm>
            <a:off x="2912572" y="5257800"/>
            <a:ext cx="1087928" cy="7661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2912572" y="3497116"/>
            <a:ext cx="1087928" cy="7661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/>
          <p:cNvSpPr/>
          <p:nvPr/>
        </p:nvSpPr>
        <p:spPr>
          <a:xfrm>
            <a:off x="2912572" y="2677801"/>
            <a:ext cx="1087928" cy="7661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2846068" y="1880145"/>
            <a:ext cx="1087928" cy="7661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Experiment Design</a:t>
            </a:r>
            <a:br>
              <a:rPr lang="en-US" dirty="0"/>
            </a:br>
            <a:r>
              <a:rPr lang="en-US" dirty="0" smtClean="0"/>
              <a:t>Video Content Focus, Adaptive Streaming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F8BBC-2738-4703-B859-3B168E81CDE1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86000" y="2214245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3060859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6000" y="3907473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56007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2572" y="2045285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System 1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2572" y="2888839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System 2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2572" y="3735453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System 3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2572" y="5428680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System N</a:t>
            </a:r>
            <a:endParaRPr lang="en-US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00500" y="2210331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00500" y="3056945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00500" y="3903559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00500" y="5596786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27072" y="2041371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 1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27072" y="2884925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 2</a:t>
            </a:r>
            <a:endParaRPr lang="en-US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7072" y="3731539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 3</a:t>
            </a:r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7072" y="5424766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MOS N</a:t>
            </a:r>
            <a:endParaRPr lang="en-US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64526" y="4601088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pic>
        <p:nvPicPr>
          <p:cNvPr id="14338" name="Picture 2" descr="C:\Users\margaret\Documents\2016_projects\NR_Reference_Only_Metric\Music&amp;Mexico_067_Msrc03P_1732K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2" y="1867431"/>
            <a:ext cx="1219200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argaret\Documents\2016_projects\NR_Reference_Only_Metric\Music&amp;Mexico_068_Msrc03P_SRCpls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2" y="2714045"/>
            <a:ext cx="1219200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margaret\Documents\2016_projects\NR_Reference_Only_Metric\Music&amp;Mexico_069_Msrc03P_1256K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96" y="3564573"/>
            <a:ext cx="1217886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margaret\Documents\2016_projects\NR_Reference_Only_Metric\Music&amp;Mexico_070_Msrc03P_0512K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2" y="5257800"/>
            <a:ext cx="1219200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Training 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Many scenes: 800+</a:t>
            </a:r>
          </a:p>
          <a:p>
            <a:r>
              <a:rPr lang="en-US" dirty="0" smtClean="0"/>
              <a:t>4 sec</a:t>
            </a:r>
          </a:p>
          <a:p>
            <a:r>
              <a:rPr lang="en-US" dirty="0" smtClean="0"/>
              <a:t>Each used once</a:t>
            </a:r>
          </a:p>
          <a:p>
            <a:r>
              <a:rPr lang="en-US" dirty="0" smtClean="0"/>
              <a:t>Related segments from longer videos</a:t>
            </a:r>
          </a:p>
          <a:p>
            <a:r>
              <a:rPr lang="en-US" dirty="0" smtClean="0"/>
              <a:t>8 viewing sessions, each with theme</a:t>
            </a:r>
          </a:p>
          <a:p>
            <a:r>
              <a:rPr lang="en-US" dirty="0"/>
              <a:t>720p </a:t>
            </a:r>
            <a:r>
              <a:rPr lang="en-US" dirty="0" smtClean="0"/>
              <a:t>HDTV, 24fps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Impairments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Few impairments (5)</a:t>
            </a:r>
          </a:p>
          <a:p>
            <a:r>
              <a:rPr lang="en-US" dirty="0" smtClean="0"/>
              <a:t>Adaptive streaming</a:t>
            </a:r>
          </a:p>
          <a:p>
            <a:r>
              <a:rPr lang="en-US" dirty="0" smtClean="0"/>
              <a:t>Connect bit-rate &amp; resolution </a:t>
            </a:r>
          </a:p>
          <a:p>
            <a:r>
              <a:rPr lang="en-US" dirty="0" smtClean="0"/>
              <a:t>2.34 Mbps to 512 Kbps</a:t>
            </a:r>
          </a:p>
          <a:p>
            <a:r>
              <a:rPr lang="en-US" dirty="0" smtClean="0"/>
              <a:t>Tablet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2" descr="\\itsfs01\Projects\VideoQuality\VidQualPhotos\VideoOnDevices\20150406-L10114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0640" y="4160520"/>
            <a:ext cx="34357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…in progress…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Impairment Perspective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Codecs Are Homogenous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4</a:t>
            </a:fld>
            <a:endParaRPr lang="en-US"/>
          </a:p>
        </p:txBody>
      </p:sp>
      <p:pic>
        <p:nvPicPr>
          <p:cNvPr id="4102" name="Picture 6" descr="Image result for video co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3078"/>
            <a:ext cx="8229600" cy="30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61722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HEVC- What's Next in Video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Compression, © Z3 Technology, http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://z3technology.com/</a:t>
            </a:r>
          </a:p>
        </p:txBody>
      </p:sp>
    </p:spTree>
    <p:extLst>
      <p:ext uri="{BB962C8B-B14F-4D97-AF65-F5344CB8AC3E}">
        <p14:creationId xmlns:p14="http://schemas.microsoft.com/office/powerpoint/2010/main" val="25182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Codecs </a:t>
            </a:r>
            <a:r>
              <a:rPr lang="en-US" dirty="0" smtClean="0"/>
              <a:t>Divide Video into Homogenous Pieces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5</a:t>
            </a:fld>
            <a:endParaRPr lang="en-US"/>
          </a:p>
        </p:txBody>
      </p:sp>
      <p:pic>
        <p:nvPicPr>
          <p:cNvPr id="7170" name="Picture 2" descr="Image result for video coding algori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1600200"/>
            <a:ext cx="72043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6172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Inside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WebM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Technology: VP8 Intra and Inter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Prediction, Open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Media Project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© 2010-2012,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blog.webmproject.org/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Streaming </a:t>
            </a:r>
            <a:r>
              <a:rPr lang="en-US" dirty="0" smtClean="0"/>
              <a:t>Changes Everything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mage result for adaptive strea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7" y="1600200"/>
            <a:ext cx="784550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172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Телевидение в кармане»: как работает мобильное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вещание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© tvkinoradio.ru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2010–2016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https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://tvkinoradio.ru/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0585466"/>
              </p:ext>
            </p:extLst>
          </p:nvPr>
        </p:nvGraphicFramePr>
        <p:xfrm>
          <a:off x="628650" y="1051560"/>
          <a:ext cx="7886700" cy="510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01775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Per-Title Encode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Optimization, December 14, 2015, Netflix Tech Blog, http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://techblog.netflix.com/</a:t>
            </a:r>
          </a:p>
        </p:txBody>
      </p:sp>
    </p:spTree>
    <p:extLst>
      <p:ext uri="{BB962C8B-B14F-4D97-AF65-F5344CB8AC3E}">
        <p14:creationId xmlns:p14="http://schemas.microsoft.com/office/powerpoint/2010/main" val="19760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Loss Unimportant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 descr="C:\Users\margaret\Documents\2016_projects\NR_Reference_Only_Metric\scarlet_oak_error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7071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Rate Higher (24 fps and up)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 descr="Image result for video frame 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960"/>
            <a:ext cx="8229600" cy="397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598932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Sigle nei video -risoluzione e frame rate,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2014 - Daniele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Armillotta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://www.danielearmillotta.eu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presentation">
  <a:themeElements>
    <a:clrScheme name="ITS2016">
      <a:dk1>
        <a:sysClr val="windowText" lastClr="000000"/>
      </a:dk1>
      <a:lt1>
        <a:sysClr val="window" lastClr="FFFFFF"/>
      </a:lt1>
      <a:dk2>
        <a:srgbClr val="004273"/>
      </a:dk2>
      <a:lt2>
        <a:srgbClr val="E7F0F5"/>
      </a:lt2>
      <a:accent1>
        <a:srgbClr val="4087AF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ITS2016presentationTemplate.potx" id="{2B465CA4-0FC9-4936-8C28-2A2C1FC40037}" vid="{58D55831-1967-45E0-806C-2538F87A6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57575196D2B4BBBD0D9AD9DA1C3FD" ma:contentTypeVersion="0" ma:contentTypeDescription="Create a new document." ma:contentTypeScope="" ma:versionID="015b9282a8cd001091107584e7b167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11b5f35d88f7f6ebfe284b0f73f43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70DECF-BB9E-4356-803C-3352EE482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90AD83-2EEF-4C9E-BC6F-C509EE163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EA9DC9-E0ED-47AC-A035-BB010C4A20A7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ITSpresentation</Template>
  <TotalTime>17431</TotalTime>
  <Words>609</Words>
  <Application>Microsoft Office PowerPoint</Application>
  <PresentationFormat>On-screen Show (4:3)</PresentationFormat>
  <Paragraphs>211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ITSpresentation</vt:lpstr>
      <vt:lpstr>Why Is No-Reference Model Development Failing?</vt:lpstr>
      <vt:lpstr>“Globally, IP video traffic will be 82 percent of all consumer Internet  traffic by 2020, up from 70 percent in 2015.”</vt:lpstr>
      <vt:lpstr>Impairment Perspective</vt:lpstr>
      <vt:lpstr>Codecs Are Homogenous</vt:lpstr>
      <vt:lpstr>Codecs Divide Video into Homogenous Pieces</vt:lpstr>
      <vt:lpstr>Adaptive Streaming Changes Everything</vt:lpstr>
      <vt:lpstr>PowerPoint Presentation</vt:lpstr>
      <vt:lpstr>Packet Loss Unimportant</vt:lpstr>
      <vt:lpstr>Frame Rate Higher (24 fps and up)</vt:lpstr>
      <vt:lpstr>Metric Perspective</vt:lpstr>
      <vt:lpstr>Traditional Work Flow</vt:lpstr>
      <vt:lpstr>Traditional Experiment Design Impairment Focus</vt:lpstr>
      <vt:lpstr>Merge Multiple Tests with Impairments</vt:lpstr>
      <vt:lpstr>My Work Flow</vt:lpstr>
      <vt:lpstr>Merge Multiple Tests with Scenes</vt:lpstr>
      <vt:lpstr>Video Content is Heterogeneous</vt:lpstr>
      <vt:lpstr>Changing Quality is Tricky</vt:lpstr>
      <vt:lpstr>My Conclusions</vt:lpstr>
      <vt:lpstr>Discrepancy</vt:lpstr>
      <vt:lpstr>Discrepancy</vt:lpstr>
      <vt:lpstr>Need New Training Data</vt:lpstr>
      <vt:lpstr>New Experiment Design Video Content Focus, Adaptive Streaming</vt:lpstr>
      <vt:lpstr>New Training Data</vt:lpstr>
      <vt:lpstr>…in progress…</vt:lpstr>
      <vt:lpstr>Thoughts?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Pinson</dc:creator>
  <cp:lastModifiedBy>Margaret Pinson</cp:lastModifiedBy>
  <cp:revision>139</cp:revision>
  <cp:lastPrinted>2016-06-30T17:19:12Z</cp:lastPrinted>
  <dcterms:created xsi:type="dcterms:W3CDTF">2016-07-22T20:31:15Z</dcterms:created>
  <dcterms:modified xsi:type="dcterms:W3CDTF">2016-10-17T21:34:03Z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0x010100D7E57575196D2B4BBBD0D9AD9DA1C3FD</vt:lpwstr>
  </property>
</Properties>
</file>